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4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8586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66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765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04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58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9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3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6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0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1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0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212" y="402673"/>
            <a:ext cx="8001000" cy="3254928"/>
          </a:xfrm>
        </p:spPr>
        <p:txBody>
          <a:bodyPr>
            <a:normAutofit/>
          </a:bodyPr>
          <a:lstStyle/>
          <a:p>
            <a:r>
              <a:rPr lang="it-IT" b="1" dirty="0" smtClean="0"/>
              <a:t>LA </a:t>
            </a:r>
            <a:r>
              <a:rPr lang="it-IT" b="1" dirty="0"/>
              <a:t>CRISI FINANZIARIA DEGLI ENTI LOCALI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/>
              <a:t>L’IMPATTO DELLA PANDEMIA SUL CONTO </a:t>
            </a:r>
            <a:r>
              <a:rPr lang="it-IT" b="1" dirty="0" smtClean="0"/>
              <a:t>CONSUNTIVO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63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354666" y="267669"/>
            <a:ext cx="8534400" cy="1507067"/>
          </a:xfrm>
        </p:spPr>
        <p:txBody>
          <a:bodyPr/>
          <a:lstStyle/>
          <a:p>
            <a:pPr algn="ctr"/>
            <a:r>
              <a:rPr lang="it-IT" dirty="0" smtClean="0"/>
              <a:t>COVID 19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566765" y="2086762"/>
            <a:ext cx="4937655" cy="361526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500" dirty="0" smtClean="0"/>
              <a:t>STATO</a:t>
            </a:r>
          </a:p>
          <a:p>
            <a:pPr algn="ctr"/>
            <a:r>
              <a:rPr lang="it-IT" sz="2500" dirty="0"/>
              <a:t>ha elargito una serie aiuti alle famiglie in difficoltà</a:t>
            </a:r>
            <a:endParaRPr lang="it-IT" sz="25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5808133" y="2086763"/>
            <a:ext cx="4934479" cy="361526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it-IT" sz="2500" dirty="0" smtClean="0"/>
              <a:t>ENTI LOCALI</a:t>
            </a:r>
          </a:p>
          <a:p>
            <a:r>
              <a:rPr lang="it-IT" sz="2500" dirty="0"/>
              <a:t>minor gettito legato all’ordinaria attività (es. tassa di occupazione suolo pubblico, tributi comunali, </a:t>
            </a:r>
            <a:r>
              <a:rPr lang="it-IT" sz="2500" dirty="0" err="1"/>
              <a:t>irpef</a:t>
            </a:r>
            <a:r>
              <a:rPr lang="it-IT" sz="2500" dirty="0"/>
              <a:t>, impianti sportivi etc.).</a:t>
            </a: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34819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30764"/>
              </p:ext>
            </p:extLst>
          </p:nvPr>
        </p:nvGraphicFramePr>
        <p:xfrm>
          <a:off x="1036992" y="1849946"/>
          <a:ext cx="9827457" cy="2625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7262">
                  <a:extLst>
                    <a:ext uri="{9D8B030D-6E8A-4147-A177-3AD203B41FA5}">
                      <a16:colId xmlns:a16="http://schemas.microsoft.com/office/drawing/2014/main" val="976409000"/>
                    </a:ext>
                  </a:extLst>
                </a:gridCol>
                <a:gridCol w="1537014">
                  <a:extLst>
                    <a:ext uri="{9D8B030D-6E8A-4147-A177-3AD203B41FA5}">
                      <a16:colId xmlns:a16="http://schemas.microsoft.com/office/drawing/2014/main" val="2389245990"/>
                    </a:ext>
                  </a:extLst>
                </a:gridCol>
                <a:gridCol w="1383706">
                  <a:extLst>
                    <a:ext uri="{9D8B030D-6E8A-4147-A177-3AD203B41FA5}">
                      <a16:colId xmlns:a16="http://schemas.microsoft.com/office/drawing/2014/main" val="3906408967"/>
                    </a:ext>
                  </a:extLst>
                </a:gridCol>
                <a:gridCol w="1690322">
                  <a:extLst>
                    <a:ext uri="{9D8B030D-6E8A-4147-A177-3AD203B41FA5}">
                      <a16:colId xmlns:a16="http://schemas.microsoft.com/office/drawing/2014/main" val="54449136"/>
                    </a:ext>
                  </a:extLst>
                </a:gridCol>
                <a:gridCol w="1240225">
                  <a:extLst>
                    <a:ext uri="{9D8B030D-6E8A-4147-A177-3AD203B41FA5}">
                      <a16:colId xmlns:a16="http://schemas.microsoft.com/office/drawing/2014/main" val="3364568132"/>
                    </a:ext>
                  </a:extLst>
                </a:gridCol>
                <a:gridCol w="1531118">
                  <a:extLst>
                    <a:ext uri="{9D8B030D-6E8A-4147-A177-3AD203B41FA5}">
                      <a16:colId xmlns:a16="http://schemas.microsoft.com/office/drawing/2014/main" val="1486778550"/>
                    </a:ext>
                  </a:extLst>
                </a:gridCol>
                <a:gridCol w="1377810">
                  <a:extLst>
                    <a:ext uri="{9D8B030D-6E8A-4147-A177-3AD203B41FA5}">
                      <a16:colId xmlns:a16="http://schemas.microsoft.com/office/drawing/2014/main" val="2298102309"/>
                    </a:ext>
                  </a:extLst>
                </a:gridCol>
              </a:tblGrid>
              <a:tr h="52769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COMUNE DI ACQUAFORMOSA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526983"/>
                  </a:ext>
                </a:extLst>
              </a:tr>
              <a:tr h="52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CONTO CONSUNTIVO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2018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SCADENZA RUOLO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2018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CONTO CONSUNTIVO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2019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SCADENZA RUOLO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2019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CONTO CONSUNTIVO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2020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SCADENZA RUOLO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2020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325827"/>
                  </a:ext>
                </a:extLst>
              </a:tr>
              <a:tr h="52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DATI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INCASSATO/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ACCERTATO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INCASSATO/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ACCERTATO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INCASSATO/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ACCERTATO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167876"/>
                  </a:ext>
                </a:extLst>
              </a:tr>
              <a:tr h="263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IMU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92,17%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16/12/18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98,95%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16/12/19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73,03%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16/12/20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149811"/>
                  </a:ext>
                </a:extLst>
              </a:tr>
              <a:tr h="263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TARI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73,06%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05/12/18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64,32%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05/10/19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0,20%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05/04/21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566829"/>
                  </a:ext>
                </a:extLst>
              </a:tr>
              <a:tr h="402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IDRICO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05/08/19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05/09/20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0%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15/08/21  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0933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5098" y="1326726"/>
            <a:ext cx="149353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CAPACITA’ DI RISCOSSIONE IMU, TARI E IDRICO 2018-2019 E 2020 IN CONTO COMPETENZA</a:t>
            </a: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</a:pP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55177" y="411235"/>
            <a:ext cx="10591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….al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fine di verificare gli effetti causati dalla pandemia negli Enti Locali sono stati analizzati i dati del conto consuntivo del comune di Acquaformosa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9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247"/>
              </p:ext>
            </p:extLst>
          </p:nvPr>
        </p:nvGraphicFramePr>
        <p:xfrm>
          <a:off x="1635855" y="1300293"/>
          <a:ext cx="7432644" cy="2910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8103">
                  <a:extLst>
                    <a:ext uri="{9D8B030D-6E8A-4147-A177-3AD203B41FA5}">
                      <a16:colId xmlns:a16="http://schemas.microsoft.com/office/drawing/2014/main" val="1327289288"/>
                    </a:ext>
                  </a:extLst>
                </a:gridCol>
                <a:gridCol w="1276286">
                  <a:extLst>
                    <a:ext uri="{9D8B030D-6E8A-4147-A177-3AD203B41FA5}">
                      <a16:colId xmlns:a16="http://schemas.microsoft.com/office/drawing/2014/main" val="1179345423"/>
                    </a:ext>
                  </a:extLst>
                </a:gridCol>
                <a:gridCol w="1764366">
                  <a:extLst>
                    <a:ext uri="{9D8B030D-6E8A-4147-A177-3AD203B41FA5}">
                      <a16:colId xmlns:a16="http://schemas.microsoft.com/office/drawing/2014/main" val="2289368179"/>
                    </a:ext>
                  </a:extLst>
                </a:gridCol>
                <a:gridCol w="2453889">
                  <a:extLst>
                    <a:ext uri="{9D8B030D-6E8A-4147-A177-3AD203B41FA5}">
                      <a16:colId xmlns:a16="http://schemas.microsoft.com/office/drawing/2014/main" val="1912383281"/>
                    </a:ext>
                  </a:extLst>
                </a:gridCol>
              </a:tblGrid>
              <a:tr h="970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/>
                          </a:solidFill>
                          <a:effectLst/>
                        </a:rPr>
                        <a:t>COMUNE DI ACQUAFORMOSA</a:t>
                      </a:r>
                      <a:endParaRPr lang="it-IT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59675"/>
                  </a:ext>
                </a:extLst>
              </a:tr>
              <a:tr h="48516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2"/>
                          </a:solidFill>
                          <a:effectLst/>
                        </a:rPr>
                        <a:t>FONDO CREDITI DUBBIA ESIGIBILITA’</a:t>
                      </a:r>
                      <a:endParaRPr lang="it-IT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672278"/>
                  </a:ext>
                </a:extLst>
              </a:tr>
              <a:tr h="4851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it-IT" sz="120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tx2"/>
                          </a:solidFill>
                          <a:effectLst/>
                        </a:rPr>
                        <a:t>CONTO CONSUNTIVO </a:t>
                      </a:r>
                      <a:endParaRPr lang="it-IT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tx2"/>
                          </a:solidFill>
                          <a:effectLst/>
                        </a:rPr>
                        <a:t>2018</a:t>
                      </a:r>
                      <a:endParaRPr lang="it-IT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2"/>
                          </a:solidFill>
                          <a:effectLst/>
                        </a:rPr>
                        <a:t>2019</a:t>
                      </a:r>
                      <a:endParaRPr lang="it-IT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2"/>
                          </a:solidFill>
                          <a:effectLst/>
                        </a:rPr>
                        <a:t>2020</a:t>
                      </a:r>
                      <a:endParaRPr lang="it-IT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25767"/>
                  </a:ext>
                </a:extLst>
              </a:tr>
              <a:tr h="4851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tx2"/>
                          </a:solidFill>
                          <a:effectLst/>
                        </a:rPr>
                        <a:t>302.328,78</a:t>
                      </a:r>
                      <a:endParaRPr lang="it-IT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tx2"/>
                          </a:solidFill>
                          <a:effectLst/>
                        </a:rPr>
                        <a:t>360.729,40</a:t>
                      </a:r>
                      <a:endParaRPr lang="it-IT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2"/>
                          </a:solidFill>
                          <a:effectLst/>
                        </a:rPr>
                        <a:t>487.736,21</a:t>
                      </a:r>
                      <a:endParaRPr lang="it-IT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584067"/>
                  </a:ext>
                </a:extLst>
              </a:tr>
              <a:tr h="485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tx2"/>
                          </a:solidFill>
                          <a:effectLst/>
                        </a:rPr>
                        <a:t>INCREMENTO %</a:t>
                      </a:r>
                      <a:endParaRPr lang="it-IT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it-IT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tx2"/>
                          </a:solidFill>
                          <a:effectLst/>
                        </a:rPr>
                        <a:t>19,31%</a:t>
                      </a:r>
                      <a:endParaRPr lang="it-IT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2"/>
                          </a:solidFill>
                          <a:effectLst/>
                        </a:rPr>
                        <a:t>35,20%</a:t>
                      </a:r>
                      <a:endParaRPr lang="it-IT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1662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13955" y="858955"/>
            <a:ext cx="39553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799138" algn="l"/>
              </a:tabLst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CALCOLO % INCREMENTO FCDE 2018-2019-2020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20148"/>
              </p:ext>
            </p:extLst>
          </p:nvPr>
        </p:nvGraphicFramePr>
        <p:xfrm>
          <a:off x="7620652" y="4627670"/>
          <a:ext cx="4060272" cy="2046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5068">
                  <a:extLst>
                    <a:ext uri="{9D8B030D-6E8A-4147-A177-3AD203B41FA5}">
                      <a16:colId xmlns:a16="http://schemas.microsoft.com/office/drawing/2014/main" val="2390477298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4053283837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2124480746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2417191462"/>
                    </a:ext>
                  </a:extLst>
                </a:gridCol>
              </a:tblGrid>
              <a:tr h="2824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 smtClean="0">
                          <a:effectLst/>
                        </a:rPr>
                        <a:t>SCADENZE RUOLO ORDINARIO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78850"/>
                  </a:ext>
                </a:extLst>
              </a:tr>
              <a:tr h="3036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TARI 2018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TARI 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TARI 2020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TARI 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5943946"/>
                  </a:ext>
                </a:extLst>
              </a:tr>
              <a:tr h="3036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05/10/2018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05/10/2019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05/03/2021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15/02/2022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6101819"/>
                  </a:ext>
                </a:extLst>
              </a:tr>
              <a:tr h="3036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2291276"/>
                  </a:ext>
                </a:extLst>
              </a:tr>
              <a:tr h="5496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IDRICO 2018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IDRICO 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IDRICO 2020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IDRICO 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4538051"/>
                  </a:ext>
                </a:extLst>
              </a:tr>
              <a:tr h="3036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05/08/2019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05/09/2020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15/08/2021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in corso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17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7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64734" y="922789"/>
            <a:ext cx="81792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 PREVENIRE LA CRISI FINANZIARIA DELL’ENTE LOCALE</a:t>
            </a:r>
          </a:p>
          <a:p>
            <a:pPr algn="ctr">
              <a:spcAft>
                <a:spcPts val="0"/>
              </a:spcAft>
            </a:pPr>
            <a:endParaRPr lang="it-IT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it-IT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ATTENZIONARE</a:t>
            </a:r>
          </a:p>
          <a:p>
            <a:pPr algn="ctr">
              <a:spcAft>
                <a:spcPts val="0"/>
              </a:spcAft>
            </a:pP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INDICE CAPACITA’ DI RISCOSSIONE </a:t>
            </a:r>
            <a:r>
              <a:rPr lang="it-IT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“</a:t>
            </a:r>
            <a:r>
              <a:rPr lang="it-IT" dirty="0">
                <a:solidFill>
                  <a:schemeClr val="tx2"/>
                </a:solidFill>
              </a:rPr>
              <a:t>Rapporto percentuale </a:t>
            </a:r>
            <a:r>
              <a:rPr lang="it-IT" dirty="0" smtClean="0">
                <a:solidFill>
                  <a:schemeClr val="tx2"/>
                </a:solidFill>
              </a:rPr>
              <a:t>riscossioni </a:t>
            </a:r>
            <a:r>
              <a:rPr lang="it-IT" dirty="0">
                <a:solidFill>
                  <a:schemeClr val="tx2"/>
                </a:solidFill>
              </a:rPr>
              <a:t>in conto </a:t>
            </a:r>
            <a:r>
              <a:rPr lang="it-IT" dirty="0" smtClean="0">
                <a:solidFill>
                  <a:schemeClr val="tx2"/>
                </a:solidFill>
              </a:rPr>
              <a:t>Competenza/Accertamenti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INDICE CAPACITA’ DI PAGAMENTI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dirty="0" smtClean="0"/>
              <a:t>Rapporto tra pagamenti totali </a:t>
            </a:r>
            <a:r>
              <a:rPr lang="it-IT" dirty="0"/>
              <a:t>su </a:t>
            </a:r>
            <a:r>
              <a:rPr lang="it-IT" dirty="0" smtClean="0"/>
              <a:t>impegni </a:t>
            </a:r>
            <a:r>
              <a:rPr lang="it-IT" dirty="0"/>
              <a:t>competenza + residui </a:t>
            </a:r>
            <a:r>
              <a:rPr lang="it-IT" dirty="0" smtClean="0"/>
              <a:t>iniziali, </a:t>
            </a:r>
            <a:r>
              <a:rPr lang="it-IT" dirty="0"/>
              <a:t>titoli </a:t>
            </a:r>
            <a:r>
              <a:rPr lang="it-IT" dirty="0" smtClean="0"/>
              <a:t>I-II</a:t>
            </a:r>
          </a:p>
          <a:p>
            <a:pPr algn="ctr">
              <a:spcAft>
                <a:spcPts val="0"/>
              </a:spcAft>
            </a:pP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15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243</Words>
  <Application>Microsoft Office PowerPoint</Application>
  <PresentationFormat>Widescreen</PresentationFormat>
  <Paragraphs>99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Sfaccettatura</vt:lpstr>
      <vt:lpstr>LA CRISI FINANZIARIA DEGLI ENTI LOCALI </vt:lpstr>
      <vt:lpstr>COVID 19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CRISI FINANZIARIA DEGLI ENTI LOCALI</dc:title>
  <dc:creator>Utente2</dc:creator>
  <cp:lastModifiedBy>Utente2</cp:lastModifiedBy>
  <cp:revision>5</cp:revision>
  <dcterms:created xsi:type="dcterms:W3CDTF">2022-02-28T14:28:21Z</dcterms:created>
  <dcterms:modified xsi:type="dcterms:W3CDTF">2022-02-28T15:14:26Z</dcterms:modified>
</cp:coreProperties>
</file>